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52066" saveSubsetFonts="1">
  <p:sldMasterIdLst>
    <p:sldMasterId id="2147483648" r:id="rId1"/>
  </p:sldMasterIdLst>
  <p:sldIdLst>
    <p:sldId id="262" r:id="rId2"/>
    <p:sldId id="263" r:id="rId3"/>
    <p:sldId id="261" r:id="rId4"/>
  </p:sldIdLst>
  <p:sldSz cx="9906000" cy="6858000" type="A4"/>
  <p:notesSz cx="6858000" cy="9872663"/>
  <p:defaultTextStyle>
    <a:defPPr>
      <a:defRPr lang="it-IT"/>
    </a:defPPr>
    <a:lvl1pPr marL="0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608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2" y="1535115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2" y="2174876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6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0" y="273051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C160-90BC-4B9F-AFFB-258E8A309023}" type="datetimeFigureOut">
              <a:rPr lang="it-IT" smtClean="0"/>
              <a:pPr/>
              <a:t>28/07/2025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8CC4D-8BB0-481B-BFCA-344D7C030D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4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009390" y="950861"/>
            <a:ext cx="1475219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Amministratore Unico</a:t>
            </a:r>
          </a:p>
          <a:p>
            <a:pPr algn="ctr"/>
            <a:endParaRPr lang="it-IT" sz="1200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5912834" y="1669324"/>
            <a:ext cx="1816433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 err="1"/>
              <a:t>OdV</a:t>
            </a:r>
            <a:endParaRPr lang="it-IT" sz="1200" b="1" dirty="0"/>
          </a:p>
          <a:p>
            <a:pPr algn="ctr"/>
            <a:endParaRPr lang="it-IT" sz="12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182843" y="1668940"/>
            <a:ext cx="1521914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RSPP</a:t>
            </a:r>
          </a:p>
          <a:p>
            <a:pPr algn="ctr"/>
            <a:endParaRPr lang="it-IT" sz="1200" dirty="0"/>
          </a:p>
        </p:txBody>
      </p:sp>
      <p:cxnSp>
        <p:nvCxnSpPr>
          <p:cNvPr id="124" name="Forma 108"/>
          <p:cNvCxnSpPr>
            <a:stCxn id="7" idx="2"/>
            <a:endCxn id="45" idx="1"/>
          </p:cNvCxnSpPr>
          <p:nvPr/>
        </p:nvCxnSpPr>
        <p:spPr>
          <a:xfrm rot="16200000" flipH="1">
            <a:off x="5087194" y="1076700"/>
            <a:ext cx="485447" cy="116583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Forma 108"/>
          <p:cNvCxnSpPr>
            <a:stCxn id="7" idx="2"/>
            <a:endCxn id="46" idx="3"/>
          </p:cNvCxnSpPr>
          <p:nvPr/>
        </p:nvCxnSpPr>
        <p:spPr>
          <a:xfrm rot="5400000">
            <a:off x="3983348" y="1138304"/>
            <a:ext cx="485063" cy="104224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165590" y="2377250"/>
            <a:ext cx="1547793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ASPP</a:t>
            </a:r>
          </a:p>
          <a:p>
            <a:pPr algn="ctr"/>
            <a:endParaRPr lang="it-IT" sz="12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2398151" y="5664986"/>
            <a:ext cx="1313874" cy="7047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Coord. Area Tecnica Gas</a:t>
            </a:r>
          </a:p>
          <a:p>
            <a:pPr algn="ctr"/>
            <a:r>
              <a:rPr lang="it-IT" sz="1200" b="1" dirty="0"/>
              <a:t> </a:t>
            </a:r>
          </a:p>
        </p:txBody>
      </p:sp>
      <p:cxnSp>
        <p:nvCxnSpPr>
          <p:cNvPr id="58" name="Connettore 1 57"/>
          <p:cNvCxnSpPr>
            <a:stCxn id="46" idx="2"/>
            <a:endCxn id="24" idx="0"/>
          </p:cNvCxnSpPr>
          <p:nvPr/>
        </p:nvCxnSpPr>
        <p:spPr>
          <a:xfrm flipH="1">
            <a:off x="2939487" y="2134973"/>
            <a:ext cx="4313" cy="24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cxnSpLocks/>
            <a:stCxn id="7" idx="2"/>
          </p:cNvCxnSpPr>
          <p:nvPr/>
        </p:nvCxnSpPr>
        <p:spPr>
          <a:xfrm>
            <a:off x="4747000" y="1416894"/>
            <a:ext cx="0" cy="3037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Forma 108"/>
          <p:cNvCxnSpPr>
            <a:cxnSpLocks/>
            <a:endCxn id="41" idx="0"/>
          </p:cNvCxnSpPr>
          <p:nvPr/>
        </p:nvCxnSpPr>
        <p:spPr>
          <a:xfrm rot="10800000" flipV="1">
            <a:off x="3055089" y="5241492"/>
            <a:ext cx="1690903" cy="42349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>
            <a:cxnSpLocks/>
          </p:cNvCxnSpPr>
          <p:nvPr/>
        </p:nvCxnSpPr>
        <p:spPr>
          <a:xfrm>
            <a:off x="4749036" y="4454095"/>
            <a:ext cx="0" cy="799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/>
          <p:cNvSpPr txBox="1"/>
          <p:nvPr/>
        </p:nvSpPr>
        <p:spPr>
          <a:xfrm>
            <a:off x="5909094" y="3212203"/>
            <a:ext cx="1811517" cy="404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RPC RT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cxnSp>
        <p:nvCxnSpPr>
          <p:cNvPr id="113" name="Forma 108"/>
          <p:cNvCxnSpPr>
            <a:stCxn id="7" idx="2"/>
            <a:endCxn id="111" idx="1"/>
          </p:cNvCxnSpPr>
          <p:nvPr/>
        </p:nvCxnSpPr>
        <p:spPr>
          <a:xfrm rot="16200000" flipH="1">
            <a:off x="4329273" y="1834621"/>
            <a:ext cx="1997548" cy="116209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asellaDiTesto 132"/>
          <p:cNvSpPr txBox="1"/>
          <p:nvPr/>
        </p:nvSpPr>
        <p:spPr>
          <a:xfrm>
            <a:off x="5763309" y="5603431"/>
            <a:ext cx="1543278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Coord. Area Amministrativa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0637D196-5917-49E5-8715-1FD70BFAFCE5}"/>
              </a:ext>
            </a:extLst>
          </p:cNvPr>
          <p:cNvSpPr txBox="1"/>
          <p:nvPr/>
        </p:nvSpPr>
        <p:spPr>
          <a:xfrm>
            <a:off x="5909094" y="2501615"/>
            <a:ext cx="1811517" cy="4660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Responsabile protezione dati personali (DPO)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06A886C-B4AC-4AC3-94D2-49963C7E7D58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4746999" y="2726429"/>
            <a:ext cx="1162095" cy="8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833796F-91AA-4581-9D88-449DEE72313C}"/>
              </a:ext>
            </a:extLst>
          </p:cNvPr>
          <p:cNvCxnSpPr>
            <a:cxnSpLocks/>
          </p:cNvCxnSpPr>
          <p:nvPr/>
        </p:nvCxnSpPr>
        <p:spPr>
          <a:xfrm>
            <a:off x="4746999" y="5246460"/>
            <a:ext cx="17879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7BDADA4-2C2E-4F62-B867-642D4F65596D}"/>
              </a:ext>
            </a:extLst>
          </p:cNvPr>
          <p:cNvCxnSpPr>
            <a:cxnSpLocks/>
            <a:endCxn id="133" idx="0"/>
          </p:cNvCxnSpPr>
          <p:nvPr/>
        </p:nvCxnSpPr>
        <p:spPr>
          <a:xfrm>
            <a:off x="6534948" y="5253455"/>
            <a:ext cx="0" cy="349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igevano distribuzione gas (1)">
            <a:extLst>
              <a:ext uri="{FF2B5EF4-FFF2-40B4-BE49-F238E27FC236}">
                <a16:creationId xmlns:a16="http://schemas.microsoft.com/office/drawing/2014/main" id="{6EBE3798-E03C-4427-829A-D5007C232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80" y="222877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A4A76A0-3900-46EE-A2DC-9582FD2B17BA}"/>
              </a:ext>
            </a:extLst>
          </p:cNvPr>
          <p:cNvCxnSpPr>
            <a:cxnSpLocks/>
          </p:cNvCxnSpPr>
          <p:nvPr/>
        </p:nvCxnSpPr>
        <p:spPr>
          <a:xfrm>
            <a:off x="4750739" y="4226854"/>
            <a:ext cx="1162095" cy="8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5CAE4D1-175B-4F16-A075-B7AE92165EAA}"/>
              </a:ext>
            </a:extLst>
          </p:cNvPr>
          <p:cNvSpPr txBox="1"/>
          <p:nvPr/>
        </p:nvSpPr>
        <p:spPr>
          <a:xfrm>
            <a:off x="5916572" y="4009691"/>
            <a:ext cx="1816434" cy="40447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Qualità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</p:spTree>
    <p:extLst>
      <p:ext uri="{BB962C8B-B14F-4D97-AF65-F5344CB8AC3E}">
        <p14:creationId xmlns:p14="http://schemas.microsoft.com/office/powerpoint/2010/main" val="34521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asellaDiTesto 28"/>
          <p:cNvSpPr txBox="1"/>
          <p:nvPr/>
        </p:nvSpPr>
        <p:spPr>
          <a:xfrm>
            <a:off x="7155376" y="2757384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Impiegati amm.vi</a:t>
            </a:r>
          </a:p>
          <a:p>
            <a:pPr algn="ctr"/>
            <a:endParaRPr lang="it-IT" sz="7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5805911" y="192260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Servizi Tecnici reti e impianti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7137740" y="191976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 err="1"/>
              <a:t>Vettoriamento</a:t>
            </a:r>
            <a:r>
              <a:rPr lang="it-IT" sz="700" b="1" dirty="0"/>
              <a:t>/ Regolatorio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973501" y="1938378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Telecontrollo</a:t>
            </a:r>
          </a:p>
          <a:p>
            <a:pPr algn="ctr"/>
            <a:r>
              <a:rPr lang="it-IT" sz="700" i="1" dirty="0"/>
              <a:t>(In outsourcing)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3877300" y="1099548"/>
            <a:ext cx="1058199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Coord. Area Tecnica</a:t>
            </a:r>
          </a:p>
          <a:p>
            <a:pPr algn="ctr"/>
            <a:r>
              <a:rPr lang="it-IT" sz="700" b="1" dirty="0"/>
              <a:t>Gas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975031" y="1942736"/>
            <a:ext cx="789252" cy="4198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endParaRPr lang="it-IT" sz="700" b="1" dirty="0"/>
          </a:p>
          <a:p>
            <a:pPr algn="ctr"/>
            <a:r>
              <a:rPr lang="it-IT" sz="700" b="1" dirty="0"/>
              <a:t>Sistemi Informatici</a:t>
            </a:r>
          </a:p>
          <a:p>
            <a:pPr algn="ctr"/>
            <a:r>
              <a:rPr lang="it-IT" sz="700" i="1" dirty="0"/>
              <a:t>(In outsourcing)</a:t>
            </a:r>
          </a:p>
        </p:txBody>
      </p:sp>
      <p:sp>
        <p:nvSpPr>
          <p:cNvPr id="101" name="CasellaDiTesto 100"/>
          <p:cNvSpPr txBox="1"/>
          <p:nvPr/>
        </p:nvSpPr>
        <p:spPr>
          <a:xfrm>
            <a:off x="4730759" y="1977134"/>
            <a:ext cx="827563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 err="1"/>
              <a:t>Reper.tà</a:t>
            </a:r>
            <a:r>
              <a:rPr lang="it-IT" sz="700" b="1" dirty="0"/>
              <a:t> Pronto Intervento</a:t>
            </a: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27578BC8-637C-4BA2-A177-88ADEEDD8A16}"/>
              </a:ext>
            </a:extLst>
          </p:cNvPr>
          <p:cNvCxnSpPr>
            <a:cxnSpLocks/>
          </p:cNvCxnSpPr>
          <p:nvPr/>
        </p:nvCxnSpPr>
        <p:spPr>
          <a:xfrm flipV="1">
            <a:off x="1374797" y="1652453"/>
            <a:ext cx="6180345" cy="203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7AE6F95E-E20E-468C-A573-C63F52AD44BC}"/>
              </a:ext>
            </a:extLst>
          </p:cNvPr>
          <p:cNvCxnSpPr>
            <a:cxnSpLocks/>
          </p:cNvCxnSpPr>
          <p:nvPr/>
        </p:nvCxnSpPr>
        <p:spPr>
          <a:xfrm>
            <a:off x="1369657" y="1680963"/>
            <a:ext cx="0" cy="240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3BF8E23-6CEC-4CBA-A082-AF8F40FC7AAF}"/>
              </a:ext>
            </a:extLst>
          </p:cNvPr>
          <p:cNvCxnSpPr>
            <a:cxnSpLocks/>
          </p:cNvCxnSpPr>
          <p:nvPr/>
        </p:nvCxnSpPr>
        <p:spPr>
          <a:xfrm>
            <a:off x="2383433" y="1680963"/>
            <a:ext cx="0" cy="240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53CEC1D3-D4F1-4A2E-83DD-9CB7F829BDDB}"/>
              </a:ext>
            </a:extLst>
          </p:cNvPr>
          <p:cNvCxnSpPr>
            <a:cxnSpLocks/>
          </p:cNvCxnSpPr>
          <p:nvPr/>
        </p:nvCxnSpPr>
        <p:spPr>
          <a:xfrm>
            <a:off x="4192972" y="1652762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65567980-45EA-48ED-B258-819C4BDDDFB9}"/>
              </a:ext>
            </a:extLst>
          </p:cNvPr>
          <p:cNvCxnSpPr>
            <a:cxnSpLocks/>
          </p:cNvCxnSpPr>
          <p:nvPr/>
        </p:nvCxnSpPr>
        <p:spPr>
          <a:xfrm>
            <a:off x="3300432" y="1656832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83E635F-893B-4704-BED3-B2658A79B0DC}"/>
              </a:ext>
            </a:extLst>
          </p:cNvPr>
          <p:cNvCxnSpPr>
            <a:cxnSpLocks/>
          </p:cNvCxnSpPr>
          <p:nvPr/>
        </p:nvCxnSpPr>
        <p:spPr>
          <a:xfrm>
            <a:off x="5123284" y="1647535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EB3F2E82-D7BD-4286-84CC-04D658A179DD}"/>
              </a:ext>
            </a:extLst>
          </p:cNvPr>
          <p:cNvCxnSpPr>
            <a:cxnSpLocks/>
          </p:cNvCxnSpPr>
          <p:nvPr/>
        </p:nvCxnSpPr>
        <p:spPr>
          <a:xfrm>
            <a:off x="7550002" y="1651055"/>
            <a:ext cx="1" cy="280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3CF51CE2-92D8-458E-875A-1F6DEF4ED5BA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6200537" y="1668793"/>
            <a:ext cx="0" cy="253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3653E9F8-B99C-4FB3-9935-B03D9956D108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4406400" y="1411693"/>
            <a:ext cx="1666" cy="239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1 212">
            <a:extLst>
              <a:ext uri="{FF2B5EF4-FFF2-40B4-BE49-F238E27FC236}">
                <a16:creationId xmlns:a16="http://schemas.microsoft.com/office/drawing/2014/main" id="{3C702CF2-BEF2-4E58-9586-5DFDB2123650}"/>
              </a:ext>
            </a:extLst>
          </p:cNvPr>
          <p:cNvCxnSpPr>
            <a:cxnSpLocks/>
            <a:stCxn id="67" idx="0"/>
            <a:endCxn id="65" idx="2"/>
          </p:cNvCxnSpPr>
          <p:nvPr/>
        </p:nvCxnSpPr>
        <p:spPr>
          <a:xfrm flipV="1">
            <a:off x="3269936" y="2352396"/>
            <a:ext cx="20301" cy="3615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EF08BA2B-C3F7-4369-9BD7-448674683786}"/>
              </a:ext>
            </a:extLst>
          </p:cNvPr>
          <p:cNvSpPr txBox="1"/>
          <p:nvPr/>
        </p:nvSpPr>
        <p:spPr>
          <a:xfrm>
            <a:off x="5356178" y="2665342"/>
            <a:ext cx="789252" cy="4198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Operatori di squadra</a:t>
            </a:r>
          </a:p>
          <a:p>
            <a:pPr algn="ctr"/>
            <a:endParaRPr lang="it-IT" sz="700" dirty="0"/>
          </a:p>
        </p:txBody>
      </p:sp>
      <p:cxnSp>
        <p:nvCxnSpPr>
          <p:cNvPr id="132" name="Connettore 1 212">
            <a:extLst>
              <a:ext uri="{FF2B5EF4-FFF2-40B4-BE49-F238E27FC236}">
                <a16:creationId xmlns:a16="http://schemas.microsoft.com/office/drawing/2014/main" id="{93FAEEB5-2BA7-4881-A739-B44599F79634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6200537" y="2343806"/>
            <a:ext cx="0" cy="174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9795E6D-589D-484D-9D92-1E83B86302D1}"/>
              </a:ext>
            </a:extLst>
          </p:cNvPr>
          <p:cNvCxnSpPr>
            <a:cxnSpLocks/>
          </p:cNvCxnSpPr>
          <p:nvPr/>
        </p:nvCxnSpPr>
        <p:spPr>
          <a:xfrm>
            <a:off x="5750804" y="2514591"/>
            <a:ext cx="884093" cy="4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vigevano distribuzione gas (1)">
            <a:extLst>
              <a:ext uri="{FF2B5EF4-FFF2-40B4-BE49-F238E27FC236}">
                <a16:creationId xmlns:a16="http://schemas.microsoft.com/office/drawing/2014/main" id="{9B765BCB-F440-4234-B6E7-C2FDC916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" y="223200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8905451B-C59F-4B40-A95C-60C5E0D52D74}"/>
              </a:ext>
            </a:extLst>
          </p:cNvPr>
          <p:cNvSpPr txBox="1"/>
          <p:nvPr/>
        </p:nvSpPr>
        <p:spPr>
          <a:xfrm>
            <a:off x="2895611" y="1931196"/>
            <a:ext cx="789252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/>
              <a:t>Magazzino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7FE64FF5-12F1-4517-9098-9DDF2D8E1628}"/>
              </a:ext>
            </a:extLst>
          </p:cNvPr>
          <p:cNvSpPr txBox="1"/>
          <p:nvPr/>
        </p:nvSpPr>
        <p:spPr>
          <a:xfrm>
            <a:off x="2875310" y="2713920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Addetto Magazzino</a:t>
            </a:r>
          </a:p>
          <a:p>
            <a:pPr algn="ctr"/>
            <a:endParaRPr lang="it-IT" sz="700" dirty="0"/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F3C9039-BDEF-41F4-BAF0-EEA3CEA9E080}"/>
              </a:ext>
            </a:extLst>
          </p:cNvPr>
          <p:cNvSpPr txBox="1"/>
          <p:nvPr/>
        </p:nvSpPr>
        <p:spPr>
          <a:xfrm>
            <a:off x="3781200" y="1933693"/>
            <a:ext cx="827563" cy="421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700" b="1" dirty="0" err="1"/>
              <a:t>Prog</a:t>
            </a:r>
            <a:r>
              <a:rPr lang="it-IT" sz="700" b="1" dirty="0"/>
              <a:t>. </a:t>
            </a:r>
            <a:r>
              <a:rPr lang="it-IT" sz="700" b="1" dirty="0" err="1"/>
              <a:t>Serv.Tecnici</a:t>
            </a:r>
            <a:endParaRPr lang="it-IT" sz="700" b="1" dirty="0"/>
          </a:p>
          <a:p>
            <a:pPr algn="ctr"/>
            <a:r>
              <a:rPr lang="it-IT" sz="700" i="1" dirty="0"/>
              <a:t>(In outsourcing)</a:t>
            </a:r>
          </a:p>
          <a:p>
            <a:pPr algn="ctr"/>
            <a:endParaRPr lang="it-IT" sz="700" dirty="0"/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118D165B-0715-49B2-88FE-614E049B5EEC}"/>
              </a:ext>
            </a:extLst>
          </p:cNvPr>
          <p:cNvSpPr txBox="1"/>
          <p:nvPr/>
        </p:nvSpPr>
        <p:spPr>
          <a:xfrm>
            <a:off x="6206496" y="2676714"/>
            <a:ext cx="789252" cy="3121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700" b="1" dirty="0"/>
              <a:t>Addetti alla misura</a:t>
            </a:r>
          </a:p>
          <a:p>
            <a:pPr algn="ctr"/>
            <a:r>
              <a:rPr lang="it-IT" sz="700" i="1" dirty="0"/>
              <a:t>(In outsourcing)</a:t>
            </a:r>
            <a:endParaRPr lang="it-IT" sz="700" dirty="0"/>
          </a:p>
        </p:txBody>
      </p:sp>
      <p:cxnSp>
        <p:nvCxnSpPr>
          <p:cNvPr id="100" name="Connettore 1 212">
            <a:extLst>
              <a:ext uri="{FF2B5EF4-FFF2-40B4-BE49-F238E27FC236}">
                <a16:creationId xmlns:a16="http://schemas.microsoft.com/office/drawing/2014/main" id="{5C95E98D-D959-4D11-895E-13C7C2CAF550}"/>
              </a:ext>
            </a:extLst>
          </p:cNvPr>
          <p:cNvCxnSpPr>
            <a:cxnSpLocks/>
            <a:stCxn id="29" idx="0"/>
            <a:endCxn id="35" idx="2"/>
          </p:cNvCxnSpPr>
          <p:nvPr/>
        </p:nvCxnSpPr>
        <p:spPr>
          <a:xfrm flipH="1" flipV="1">
            <a:off x="7532366" y="2340966"/>
            <a:ext cx="17636" cy="416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1 212">
            <a:extLst>
              <a:ext uri="{FF2B5EF4-FFF2-40B4-BE49-F238E27FC236}">
                <a16:creationId xmlns:a16="http://schemas.microsoft.com/office/drawing/2014/main" id="{1994841D-FFDE-4272-B52C-06E0A127D0B4}"/>
              </a:ext>
            </a:extLst>
          </p:cNvPr>
          <p:cNvCxnSpPr>
            <a:cxnSpLocks/>
          </p:cNvCxnSpPr>
          <p:nvPr/>
        </p:nvCxnSpPr>
        <p:spPr>
          <a:xfrm flipV="1">
            <a:off x="6634897" y="2639160"/>
            <a:ext cx="0" cy="105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212">
            <a:extLst>
              <a:ext uri="{FF2B5EF4-FFF2-40B4-BE49-F238E27FC236}">
                <a16:creationId xmlns:a16="http://schemas.microsoft.com/office/drawing/2014/main" id="{F2264E5F-F8EE-46A2-B96B-E044E7B352AB}"/>
              </a:ext>
            </a:extLst>
          </p:cNvPr>
          <p:cNvCxnSpPr>
            <a:cxnSpLocks/>
          </p:cNvCxnSpPr>
          <p:nvPr/>
        </p:nvCxnSpPr>
        <p:spPr>
          <a:xfrm flipV="1">
            <a:off x="5750804" y="2515577"/>
            <a:ext cx="0" cy="135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0FA08B04-2DCD-40E2-B684-2C9D629C6525}"/>
              </a:ext>
            </a:extLst>
          </p:cNvPr>
          <p:cNvCxnSpPr>
            <a:cxnSpLocks/>
          </p:cNvCxnSpPr>
          <p:nvPr/>
        </p:nvCxnSpPr>
        <p:spPr>
          <a:xfrm>
            <a:off x="4407992" y="1465554"/>
            <a:ext cx="1666" cy="185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212">
            <a:extLst>
              <a:ext uri="{FF2B5EF4-FFF2-40B4-BE49-F238E27FC236}">
                <a16:creationId xmlns:a16="http://schemas.microsoft.com/office/drawing/2014/main" id="{F2264E5F-F8EE-46A2-B96B-E044E7B352AB}"/>
              </a:ext>
            </a:extLst>
          </p:cNvPr>
          <p:cNvCxnSpPr>
            <a:cxnSpLocks/>
          </p:cNvCxnSpPr>
          <p:nvPr/>
        </p:nvCxnSpPr>
        <p:spPr>
          <a:xfrm flipV="1">
            <a:off x="6636065" y="2524987"/>
            <a:ext cx="0" cy="135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14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asellaDiTesto 62"/>
          <p:cNvSpPr txBox="1"/>
          <p:nvPr/>
        </p:nvSpPr>
        <p:spPr>
          <a:xfrm>
            <a:off x="4170761" y="973918"/>
            <a:ext cx="1393846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Coord. Area Amministrativa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78" name="CasellaDiTesto 77"/>
          <p:cNvSpPr txBox="1"/>
          <p:nvPr/>
        </p:nvSpPr>
        <p:spPr>
          <a:xfrm>
            <a:off x="1835078" y="3521127"/>
            <a:ext cx="1260000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Fattorino</a:t>
            </a:r>
          </a:p>
          <a:p>
            <a:pPr algn="ctr"/>
            <a:r>
              <a:rPr lang="it-IT" sz="1200" b="1" dirty="0"/>
              <a:t>Centralinista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0" name="CasellaDiTesto 79"/>
          <p:cNvSpPr txBox="1"/>
          <p:nvPr/>
        </p:nvSpPr>
        <p:spPr>
          <a:xfrm>
            <a:off x="1817736" y="2199388"/>
            <a:ext cx="1260000" cy="7738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Segreteria Societaria e Assicurazioni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2" name="CasellaDiTesto 81"/>
          <p:cNvSpPr txBox="1"/>
          <p:nvPr/>
        </p:nvSpPr>
        <p:spPr>
          <a:xfrm>
            <a:off x="3339897" y="2271501"/>
            <a:ext cx="1260000" cy="589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spAutoFit/>
          </a:bodyPr>
          <a:lstStyle/>
          <a:p>
            <a:pPr algn="ctr"/>
            <a:r>
              <a:rPr lang="it-IT" sz="1200" b="1" dirty="0"/>
              <a:t>Risorse Umane Controllo Gestione</a:t>
            </a:r>
          </a:p>
          <a:p>
            <a:pPr algn="ctr"/>
            <a:r>
              <a:rPr lang="it-IT" sz="800" i="1" dirty="0"/>
              <a:t>(In outsourcing)</a:t>
            </a:r>
          </a:p>
        </p:txBody>
      </p:sp>
      <p:sp>
        <p:nvSpPr>
          <p:cNvPr id="83" name="CasellaDiTesto 82"/>
          <p:cNvSpPr txBox="1"/>
          <p:nvPr/>
        </p:nvSpPr>
        <p:spPr>
          <a:xfrm>
            <a:off x="5034655" y="2245458"/>
            <a:ext cx="1260000" cy="609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Contratti e acquisti</a:t>
            </a:r>
          </a:p>
          <a:p>
            <a:pPr algn="ctr"/>
            <a:r>
              <a:rPr lang="it-IT" sz="800" i="1" dirty="0"/>
              <a:t>(In outsourcing)</a:t>
            </a:r>
          </a:p>
          <a:p>
            <a:pPr algn="ctr"/>
            <a:endParaRPr lang="it-IT" sz="1200" b="1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6918388" y="2251045"/>
            <a:ext cx="1260000" cy="6040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6930" tIns="47883" rIns="26930" bIns="47883" rtlCol="0" anchor="ctr" anchorCtr="0">
            <a:noAutofit/>
          </a:bodyPr>
          <a:lstStyle/>
          <a:p>
            <a:pPr algn="ctr"/>
            <a:r>
              <a:rPr lang="it-IT" sz="1200" b="1" dirty="0"/>
              <a:t>Contabilità finanza</a:t>
            </a:r>
          </a:p>
          <a:p>
            <a:pPr algn="ctr"/>
            <a:r>
              <a:rPr lang="it-IT" sz="800" i="1" dirty="0"/>
              <a:t>(In outsourcing)</a:t>
            </a:r>
          </a:p>
          <a:p>
            <a:pPr algn="ctr"/>
            <a:endParaRPr lang="it-IT" sz="1200" b="1" dirty="0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3685824-806D-4829-A350-9B5A2BB46721}"/>
              </a:ext>
            </a:extLst>
          </p:cNvPr>
          <p:cNvCxnSpPr>
            <a:cxnSpLocks/>
          </p:cNvCxnSpPr>
          <p:nvPr/>
        </p:nvCxnSpPr>
        <p:spPr>
          <a:xfrm>
            <a:off x="2437755" y="1869009"/>
            <a:ext cx="5110633" cy="9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2CF05B97-A0DC-4807-8822-A64CB0FE93AA}"/>
              </a:ext>
            </a:extLst>
          </p:cNvPr>
          <p:cNvCxnSpPr>
            <a:cxnSpLocks/>
          </p:cNvCxnSpPr>
          <p:nvPr/>
        </p:nvCxnSpPr>
        <p:spPr>
          <a:xfrm flipH="1">
            <a:off x="2437755" y="1878264"/>
            <a:ext cx="9981" cy="3640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ED0051BC-82EB-40EF-9AC8-33FE170C3608}"/>
              </a:ext>
            </a:extLst>
          </p:cNvPr>
          <p:cNvCxnSpPr>
            <a:cxnSpLocks/>
          </p:cNvCxnSpPr>
          <p:nvPr/>
        </p:nvCxnSpPr>
        <p:spPr>
          <a:xfrm>
            <a:off x="4056195" y="1883816"/>
            <a:ext cx="0" cy="3876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2E03255B-6E64-402B-935F-157CBA391FAA}"/>
              </a:ext>
            </a:extLst>
          </p:cNvPr>
          <p:cNvCxnSpPr>
            <a:cxnSpLocks/>
          </p:cNvCxnSpPr>
          <p:nvPr/>
        </p:nvCxnSpPr>
        <p:spPr>
          <a:xfrm>
            <a:off x="7548388" y="1874237"/>
            <a:ext cx="0" cy="3680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5E86878-26FB-4B26-AB25-356248DD7BA3}"/>
              </a:ext>
            </a:extLst>
          </p:cNvPr>
          <p:cNvCxnSpPr>
            <a:cxnSpLocks/>
          </p:cNvCxnSpPr>
          <p:nvPr/>
        </p:nvCxnSpPr>
        <p:spPr>
          <a:xfrm flipH="1">
            <a:off x="5564607" y="1869009"/>
            <a:ext cx="1256" cy="3779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53926ACB-4CA5-4027-86F9-1F6DD049166C}"/>
              </a:ext>
            </a:extLst>
          </p:cNvPr>
          <p:cNvCxnSpPr>
            <a:cxnSpLocks/>
          </p:cNvCxnSpPr>
          <p:nvPr/>
        </p:nvCxnSpPr>
        <p:spPr>
          <a:xfrm>
            <a:off x="2465078" y="2996368"/>
            <a:ext cx="0" cy="524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DF7228D6-873C-4901-9635-3C1C0E92834C}"/>
              </a:ext>
            </a:extLst>
          </p:cNvPr>
          <p:cNvCxnSpPr>
            <a:cxnSpLocks/>
          </p:cNvCxnSpPr>
          <p:nvPr/>
        </p:nvCxnSpPr>
        <p:spPr>
          <a:xfrm>
            <a:off x="4867684" y="1478256"/>
            <a:ext cx="0" cy="3907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vigevano distribuzione gas (1)">
            <a:extLst>
              <a:ext uri="{FF2B5EF4-FFF2-40B4-BE49-F238E27FC236}">
                <a16:creationId xmlns:a16="http://schemas.microsoft.com/office/drawing/2014/main" id="{129CA755-B3E2-4E6B-B20F-21086054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00" y="223200"/>
            <a:ext cx="182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3725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135</Words>
  <Application>Microsoft Office PowerPoint</Application>
  <PresentationFormat>A4 (21x29,7 cm)</PresentationFormat>
  <Paragraphs>44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strombin</dc:creator>
  <cp:lastModifiedBy>Chiara Barotti</cp:lastModifiedBy>
  <cp:revision>181</cp:revision>
  <cp:lastPrinted>2025-06-06T07:12:23Z</cp:lastPrinted>
  <dcterms:created xsi:type="dcterms:W3CDTF">2010-02-17T14:31:46Z</dcterms:created>
  <dcterms:modified xsi:type="dcterms:W3CDTF">2025-07-28T13:56:52Z</dcterms:modified>
</cp:coreProperties>
</file>